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7" r:id="rId7"/>
    <p:sldId id="275" r:id="rId8"/>
    <p:sldId id="268" r:id="rId9"/>
    <p:sldId id="263" r:id="rId10"/>
    <p:sldId id="269" r:id="rId11"/>
    <p:sldId id="273" r:id="rId12"/>
    <p:sldId id="270" r:id="rId13"/>
    <p:sldId id="271" r:id="rId14"/>
    <p:sldId id="272" r:id="rId15"/>
    <p:sldId id="262" r:id="rId16"/>
    <p:sldId id="276" r:id="rId17"/>
    <p:sldId id="274" r:id="rId18"/>
    <p:sldId id="259" r:id="rId19"/>
    <p:sldId id="266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58B4-D179-42AC-84E6-A331BF8F1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C74FA-7F6A-452A-9533-86038808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E84AE-8E9E-4362-9CF5-C8B58D5C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C95D-7598-4926-8692-7AABC2B1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592D1-1F5D-4008-9840-F2804443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46D0-C590-4682-B50A-19C8A89C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F57FE-8BD7-43EF-9EFA-2F55F0628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2BF10-0DC9-492D-90CB-D8596702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2236-5EFC-4017-97F4-62055910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96ED-9C5E-4128-9C93-F950B0E9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24593-9488-4A7A-B88E-E814CB5E0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4B99F-F70A-49EC-9C5D-0598E4695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36C38-B766-4837-9DA0-73EF8021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36AE1-238A-410F-832A-A8CE3481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2F5B2-12DA-4D48-8F3D-9A7CCEF2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8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BD36-3F1E-4E12-9A8A-32586CE1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92DAD-38DB-4AD8-A889-3C1B37CEF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F6FB8-AAEB-41CF-8C22-F516DD84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11914-E38E-4B8B-BCDC-2FB64739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EA122-1FB1-454A-BD08-A519514C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6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4214-0BC9-4EA6-80E8-7ADDFE87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0DF50-6D34-495D-9998-EE777C7F7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31B20-B064-4D91-9CDD-FF831D4F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AA88E-01D5-40D6-B1D7-E30F72BA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087E6-5C58-4322-B5C2-CBAA6781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D486-4FB5-4583-B611-96842583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AF54-A698-4293-8AEE-4346416B1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A4001-AF5A-4871-93D4-E26616CE3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3D143-8F8E-498D-B946-C8537D8D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5FA34-439B-4F42-ABAE-DCBED817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8EC29-47B3-429D-8E1F-F957FC72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4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0FDA-56A5-4BAB-9334-8BE0C6EF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869F3-4F44-4677-BD51-C00487B8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727BA-38B5-48E6-B5DF-8CB720C35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25F04-BC35-43CD-92A1-1734E5F25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CC53D-4607-42CA-9E7C-7F9A3719C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23434-A334-45A2-9DAD-99910D51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CB7CA-13C5-4660-9374-CAF50AE5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8E3F1-448E-4F82-8B84-3EBF3027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6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12A3-2455-44A0-B8D2-A108056D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21DB5-61B7-4754-8172-1052BE1E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5F2FE-C19A-4881-8137-245F1A75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DBC9A-7230-48A7-AEC4-D8C74D41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8E5EB-AFFF-4C0D-91C7-DCF12FC9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69D35-385D-4E02-9D34-4CF68A055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27066-2B45-47C8-931F-3872D4DC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FE49-72F0-40B7-8A95-8B15FFB5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67CC7-0296-4736-9E55-1C8B508D4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C1A22-F877-4E06-9030-1FA2CE756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7D286-92B8-4D81-AC28-B445D77D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BDE1-4965-49BC-9081-1CE9D546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1CB1C-D2A7-4E91-88CB-F7CA6826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F599-3130-4296-85C4-9FBA9AD9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DD209-4558-41F5-A26F-CF34BD27E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E9FAF-F2A1-4955-99BB-5897927E8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51273-9079-4AFF-A7C3-C27C7473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91976-5130-4DD1-B6A2-4144E105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1D337-537B-46E1-9FAD-2650FD7A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B4B96-2469-4807-AC52-CFBEA5C2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8C7C6-E412-417E-B394-AB3048B52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2E1D6-EE8E-4144-9700-989B9C1BD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4824C-E4C2-4E58-9239-E7061E06A1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F821-47BD-4CA2-820D-F22BD1F3A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FD782-5962-421D-AEE3-F84CF6F5B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6B459-9BEA-4AF7-B43B-420B65E0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sc.upenn.edu/penn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hdcomics.com/" TargetMode="External"/><Relationship Id="rId2" Type="http://schemas.openxmlformats.org/officeDocument/2006/relationships/hyperlink" Target="http://jcs.biologists.org/content/121/11/17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7D7A-3A9F-4568-8641-1A7CC5A6C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How to Survive Grad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225BB-9645-489E-985D-C12A002AD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 August 2021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Hannah Joy Richter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Year, BMB, Lazar Lab</a:t>
            </a:r>
          </a:p>
        </p:txBody>
      </p:sp>
    </p:spTree>
    <p:extLst>
      <p:ext uri="{BB962C8B-B14F-4D97-AF65-F5344CB8AC3E}">
        <p14:creationId xmlns:p14="http://schemas.microsoft.com/office/powerpoint/2010/main" val="223390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2DE6-1F0D-45C7-9A24-D97ADDEB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Succeeding in your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28C0-535D-49CB-B490-9254682A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Remember, a rotation is for you to learn and to evaluate the lab as much as it is for the lab to evaluate you</a:t>
            </a:r>
          </a:p>
          <a:p>
            <a:r>
              <a:rPr lang="en-US" dirty="0"/>
              <a:t>Show up when you say you will (whether in-person or online)</a:t>
            </a:r>
          </a:p>
          <a:p>
            <a:r>
              <a:rPr lang="en-US" dirty="0"/>
              <a:t>Write down everything</a:t>
            </a:r>
          </a:p>
          <a:p>
            <a:r>
              <a:rPr lang="en-US" dirty="0"/>
              <a:t>Keep an up-to-date and thorough lab notebook</a:t>
            </a:r>
          </a:p>
          <a:p>
            <a:r>
              <a:rPr lang="en-US" dirty="0"/>
              <a:t>Get to know the other members of the lab</a:t>
            </a:r>
          </a:p>
          <a:p>
            <a:r>
              <a:rPr lang="en-US" dirty="0"/>
              <a:t>Know what you are doing and why</a:t>
            </a:r>
          </a:p>
          <a:p>
            <a:pPr lvl="1"/>
            <a:r>
              <a:rPr lang="en-US" dirty="0"/>
              <a:t>Read the background papers!</a:t>
            </a:r>
          </a:p>
          <a:p>
            <a:pPr lvl="1"/>
            <a:r>
              <a:rPr lang="en-US" b="1" dirty="0"/>
              <a:t>Ask questions!</a:t>
            </a:r>
          </a:p>
        </p:txBody>
      </p:sp>
      <p:pic>
        <p:nvPicPr>
          <p:cNvPr id="1026" name="Picture 2" descr="Success Kid's Mom Won't Stand for Steve King's 'Meme' Ad | WIRED">
            <a:extLst>
              <a:ext uri="{FF2B5EF4-FFF2-40B4-BE49-F238E27FC236}">
                <a16:creationId xmlns:a16="http://schemas.microsoft.com/office/drawing/2014/main" id="{248D3E99-113E-4B82-817B-BCB76183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3364" y="3616960"/>
            <a:ext cx="1950719" cy="19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E3A83F-3D21-407A-AF59-4A767842C45F}"/>
              </a:ext>
            </a:extLst>
          </p:cNvPr>
          <p:cNvSpPr txBox="1"/>
          <p:nvPr/>
        </p:nvSpPr>
        <p:spPr>
          <a:xfrm>
            <a:off x="8897022" y="5567679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you</a:t>
            </a:r>
          </a:p>
        </p:txBody>
      </p:sp>
    </p:spTree>
    <p:extLst>
      <p:ext uri="{BB962C8B-B14F-4D97-AF65-F5344CB8AC3E}">
        <p14:creationId xmlns:p14="http://schemas.microsoft.com/office/powerpoint/2010/main" val="14180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E81E-1457-4521-B00E-E14B97A0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CDAB-0E97-437D-8605-82397774A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overschedule yourself (even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BlueJeans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 calendar! (Your choice, online/paper/what platform)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can be tough to keep track of all the meetings and seminars!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Block out time for reading and studying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 your lab mentor how long they expect experiments to take and block out a couple hours more than that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 up larger experiments into manageable blocks (this takes practice)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Block out time for YOU</a:t>
            </a:r>
          </a:p>
        </p:txBody>
      </p:sp>
      <p:pic>
        <p:nvPicPr>
          <p:cNvPr id="5" name="Graphic 4" descr="Clock">
            <a:extLst>
              <a:ext uri="{FF2B5EF4-FFF2-40B4-BE49-F238E27FC236}">
                <a16:creationId xmlns:a16="http://schemas.microsoft.com/office/drawing/2014/main" id="{D71AA4A5-50AE-49F0-BA0F-F3E99B216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61930" y="526489"/>
            <a:ext cx="2039470" cy="20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DE8A-E700-4D58-ACE2-2623B307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DDB2-C500-4A4F-AE71-3B87C934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6440" cy="4351338"/>
          </a:xfrm>
        </p:spPr>
        <p:txBody>
          <a:bodyPr/>
          <a:lstStyle/>
          <a:p>
            <a:r>
              <a:rPr lang="en-US" dirty="0"/>
              <a:t>BACK UP YOUR DATA</a:t>
            </a:r>
          </a:p>
          <a:p>
            <a:pPr lvl="1"/>
            <a:r>
              <a:rPr lang="en-US" dirty="0"/>
              <a:t>External hard drives (if you can’t afford one, talk to your rotation lab about borrowing one or your program about technology grants)</a:t>
            </a:r>
          </a:p>
          <a:p>
            <a:pPr lvl="1"/>
            <a:r>
              <a:rPr lang="en-US" dirty="0"/>
              <a:t>Cloud storage</a:t>
            </a:r>
          </a:p>
          <a:p>
            <a:pPr lvl="2"/>
            <a:r>
              <a:rPr lang="en-US" dirty="0" err="1"/>
              <a:t>Penn+Box</a:t>
            </a:r>
            <a:r>
              <a:rPr lang="en-US" dirty="0"/>
              <a:t> (FREE!) </a:t>
            </a:r>
            <a:r>
              <a:rPr lang="en-US" dirty="0">
                <a:hlinkClick r:id="rId2"/>
              </a:rPr>
              <a:t>https://www.isc.upenn.edu/pennbox</a:t>
            </a:r>
            <a:endParaRPr lang="en-US" dirty="0"/>
          </a:p>
          <a:p>
            <a:pPr lvl="2"/>
            <a:r>
              <a:rPr lang="en-US" dirty="0"/>
              <a:t>Google/Apple (not free for large amounts of data)</a:t>
            </a:r>
          </a:p>
          <a:p>
            <a:pPr lvl="2"/>
            <a:endParaRPr lang="en-US" dirty="0"/>
          </a:p>
          <a:p>
            <a:r>
              <a:rPr lang="en-US" dirty="0"/>
              <a:t>Find an organization method that works for you</a:t>
            </a:r>
          </a:p>
          <a:p>
            <a:pPr lvl="1"/>
            <a:r>
              <a:rPr lang="en-US" dirty="0"/>
              <a:t>Talk to other grad students and post-docs about their methods (field-dependent)</a:t>
            </a:r>
          </a:p>
          <a:p>
            <a:pPr lvl="1"/>
            <a:r>
              <a:rPr lang="en-US" dirty="0"/>
              <a:t>Don’t forget to keep track of negative data (even if you’re sad about it)</a:t>
            </a:r>
          </a:p>
        </p:txBody>
      </p:sp>
      <p:pic>
        <p:nvPicPr>
          <p:cNvPr id="5" name="Graphic 4" descr="Folder Search">
            <a:extLst>
              <a:ext uri="{FF2B5EF4-FFF2-40B4-BE49-F238E27FC236}">
                <a16:creationId xmlns:a16="http://schemas.microsoft.com/office/drawing/2014/main" id="{9F79C8AF-C795-45F4-88A8-CF880D734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87471" y="417933"/>
            <a:ext cx="1340224" cy="13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5B01-6A10-449D-9A11-8282FC8B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Keeping up with the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C67D-AF68-4DAC-A28C-00628FFF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time to read, but use that time efficiently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get over your head in a paper, ask for help!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abstracts/glance over figures to decide what’s worth your time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 citation/pdf manager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thought you could get away without one in undergrad, you need one now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Endnote, Papers, Mendeley,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Readcube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Zotero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 up-to-date with your chosen field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PubCrawler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Google Scholar Alert,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Readcube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Recommendations, Twitter &amp; other social media,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5FB41015-2F01-4939-931E-BA9FFB81F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60025" y="443380"/>
            <a:ext cx="1169052" cy="11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DA4B-AD69-4456-A68D-0ECBC8DF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Fellowship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97A5-0AD1-4860-9197-34EA4F76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Talk to your PIs about their expectations for your funding (though it is guaranteed)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Training grants (T32) are a great experience – talk to your programs about what ones are available for you and their requirements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 fellowships – NSF and NIH (F31/F30) and other private foundations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Keep in touch with your former PIs and do a good job in your rotations! (you’ll need the rec letters)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Keep summaries of your undergraduate/technician/lab rotations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Consider volunteering if you do not already!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Keep an eye on deadlines and ask for what you need well in advance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Talk to students who have applied to/gotten these fellowships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2AD0-4D39-4162-AADE-206DAF35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D9159-E3FC-49F3-BAF1-5E3AFC3D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Remember you are not a machine; you are a scientist in training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realistic expectations for yourself – this takes practice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Sleep, eat, exercise, relax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IMPORTANT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you’re struggling, ask for help!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2741C63-71BB-488F-8B13-5CD41BD38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883517"/>
            <a:ext cx="5374407" cy="53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ED82-B972-4147-B8FA-7837C523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note on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E00A-AB52-45C0-B030-05335E118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salaried – remember to give yourself vacations and weekends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have health insurance – student health is great and most things are free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income is entirely livable in Philadelphia but you can’t go overboard on the essentials (housing, food, etc.) if you want to have fun money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great time to make your first budget!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Taxes are complicated so take a look at the info provided by BGS for last year’s taxes for an example and talk to a professional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 am not a financial advisor or tax professional)</a:t>
            </a:r>
          </a:p>
        </p:txBody>
      </p:sp>
    </p:spTree>
    <p:extLst>
      <p:ext uri="{BB962C8B-B14F-4D97-AF65-F5344CB8AC3E}">
        <p14:creationId xmlns:p14="http://schemas.microsoft.com/office/powerpoint/2010/main" val="6685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0DB0-45D7-4387-B2EC-E4C4AEE9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Having fun!</a:t>
            </a:r>
          </a:p>
        </p:txBody>
      </p:sp>
      <p:pic>
        <p:nvPicPr>
          <p:cNvPr id="5" name="Content Placeholder 4" descr="A plate of food with a slice of pizza&#10;&#10;Description automatically generated">
            <a:extLst>
              <a:ext uri="{FF2B5EF4-FFF2-40B4-BE49-F238E27FC236}">
                <a16:creationId xmlns:a16="http://schemas.microsoft.com/office/drawing/2014/main" id="{6EBF2C90-180A-43B0-B46C-73495165E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65" y="1510665"/>
            <a:ext cx="3263503" cy="4351338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9C5A4-0EC3-4AEF-B3E9-0298B17A8491}"/>
              </a:ext>
            </a:extLst>
          </p:cNvPr>
          <p:cNvSpPr txBox="1"/>
          <p:nvPr/>
        </p:nvSpPr>
        <p:spPr>
          <a:xfrm>
            <a:off x="9276080" y="58624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Pizzeria Beddia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B884C5D7-5942-431C-9E71-BDEAAE770D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9" y="323526"/>
            <a:ext cx="2989431" cy="39859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44488E-ECF8-4F4B-9DB9-F60988A90F37}"/>
              </a:ext>
            </a:extLst>
          </p:cNvPr>
          <p:cNvSpPr txBox="1"/>
          <p:nvPr/>
        </p:nvSpPr>
        <p:spPr>
          <a:xfrm>
            <a:off x="5913120" y="43510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Cobbs Creek</a:t>
            </a:r>
          </a:p>
        </p:txBody>
      </p:sp>
      <p:pic>
        <p:nvPicPr>
          <p:cNvPr id="12" name="Picture 11" descr="A cat sitting on a couch&#10;&#10;Description automatically generated">
            <a:extLst>
              <a:ext uri="{FF2B5EF4-FFF2-40B4-BE49-F238E27FC236}">
                <a16:creationId xmlns:a16="http://schemas.microsoft.com/office/drawing/2014/main" id="{7DF48715-5443-4F6E-BED3-1D7566CDBD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89" y="1732287"/>
            <a:ext cx="2989431" cy="398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7D4320-B767-4917-9D85-5F060C9B109C}"/>
              </a:ext>
            </a:extLst>
          </p:cNvPr>
          <p:cNvSpPr txBox="1"/>
          <p:nvPr/>
        </p:nvSpPr>
        <p:spPr>
          <a:xfrm>
            <a:off x="2487706" y="5718195"/>
            <a:ext cx="223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Pets! </a:t>
            </a:r>
          </a:p>
        </p:txBody>
      </p:sp>
    </p:spTree>
    <p:extLst>
      <p:ext uri="{BB962C8B-B14F-4D97-AF65-F5344CB8AC3E}">
        <p14:creationId xmlns:p14="http://schemas.microsoft.com/office/powerpoint/2010/main" val="16363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1B73-B0DD-447F-A33B-EAB719C1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Your cohort will always understand your struggles</a:t>
            </a:r>
          </a:p>
        </p:txBody>
      </p:sp>
      <p:pic>
        <p:nvPicPr>
          <p:cNvPr id="5" name="Picture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348EFA53-BCE0-40AC-B457-ED770DD7A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7"/>
          <a:stretch/>
        </p:blipFill>
        <p:spPr>
          <a:xfrm>
            <a:off x="2262554" y="1690688"/>
            <a:ext cx="7315200" cy="42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8BB-D23D-4F2D-8744-199AE326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FAEB-2A0B-4823-9278-0D826D31A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to ask for help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your mentor(s) wisely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out systems for time and data management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up with the literature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Work/life balance is key - make time for yourself and friends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Ph.D. is still about learning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TO ASK FOR HELP</a:t>
            </a:r>
          </a:p>
        </p:txBody>
      </p:sp>
    </p:spTree>
    <p:extLst>
      <p:ext uri="{BB962C8B-B14F-4D97-AF65-F5344CB8AC3E}">
        <p14:creationId xmlns:p14="http://schemas.microsoft.com/office/powerpoint/2010/main" val="1944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2D77-A8D6-4C71-8197-893D4B63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Disclaimers: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6E963-F06D-4F2D-A54F-D116F9DF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We’ve all had a tough 18 months or so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Ph.D. journey is different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all coming in with different expectations and experiences</a:t>
            </a:r>
          </a:p>
        </p:txBody>
      </p:sp>
    </p:spTree>
    <p:extLst>
      <p:ext uri="{BB962C8B-B14F-4D97-AF65-F5344CB8AC3E}">
        <p14:creationId xmlns:p14="http://schemas.microsoft.com/office/powerpoint/2010/main" val="4312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51DE-2636-4B64-AD92-6F7EDEF5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extra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C879-B95A-44E7-9C9B-E3DC9CC1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“The importance of stupidity in scientific research” Martin A. Schwartz, Journal of Cell Science, 2008, 121:1771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http://jcs.biologists.org/content/121/11/1771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Complete and Survive a Doctoral Dissertation, Sternberg, David, N.Y.: St. Martin's Press, 1981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Getting What You Came For: The Smart Student's Guide to Earning a Master's or Ph.D., Peters, Robert L., N.Y.: Farrar, Strauss &amp; Giroux, 1992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“Graduate School: the movie” Cori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Bargmann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Current Biology, 1995, 5(7): 695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http://phdcomics.com/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me on twitter @mdmpalindrome or by email richterh@pennmedicine.upenn.edu</a:t>
            </a:r>
          </a:p>
        </p:txBody>
      </p:sp>
    </p:spTree>
    <p:extLst>
      <p:ext uri="{BB962C8B-B14F-4D97-AF65-F5344CB8AC3E}">
        <p14:creationId xmlns:p14="http://schemas.microsoft.com/office/powerpoint/2010/main" val="277771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DFD0-A727-4AB1-B51A-9AA61C7B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Welcome to Penn/Philadelphia!</a:t>
            </a:r>
          </a:p>
        </p:txBody>
      </p:sp>
      <p:pic>
        <p:nvPicPr>
          <p:cNvPr id="5" name="Content Placeholder 4" descr="A view of a city at sunset&#10;&#10;Description automatically generated">
            <a:extLst>
              <a:ext uri="{FF2B5EF4-FFF2-40B4-BE49-F238E27FC236}">
                <a16:creationId xmlns:a16="http://schemas.microsoft.com/office/drawing/2014/main" id="{A072C48A-CD6C-41EF-974D-38BCF0A64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9"/>
          <a:stretch/>
        </p:blipFill>
        <p:spPr>
          <a:xfrm>
            <a:off x="2228144" y="1570648"/>
            <a:ext cx="7735712" cy="3565525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9387D-1ED1-4191-82A4-C8535BE4D1E1}"/>
              </a:ext>
            </a:extLst>
          </p:cNvPr>
          <p:cNvSpPr txBox="1"/>
          <p:nvPr/>
        </p:nvSpPr>
        <p:spPr>
          <a:xfrm>
            <a:off x="2547734" y="5411787"/>
            <a:ext cx="7735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 might be feeling a little overwhelmed… so here’s some free advice</a:t>
            </a:r>
          </a:p>
        </p:txBody>
      </p:sp>
    </p:spTree>
    <p:extLst>
      <p:ext uri="{BB962C8B-B14F-4D97-AF65-F5344CB8AC3E}">
        <p14:creationId xmlns:p14="http://schemas.microsoft.com/office/powerpoint/2010/main" val="10299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BAD9-3AED-418D-8251-6E0427DC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Remember why you’re here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F6B955-B812-47E2-B925-4DD855E5D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19" y="1690688"/>
            <a:ext cx="2615197" cy="46492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41CD7-F920-4E75-8D40-AD654AF0629E}"/>
              </a:ext>
            </a:extLst>
          </p:cNvPr>
          <p:cNvSpPr txBox="1"/>
          <p:nvPr/>
        </p:nvSpPr>
        <p:spPr>
          <a:xfrm>
            <a:off x="4202723" y="1690688"/>
            <a:ext cx="7262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Just say no to imposter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qualified, our admissions committees don’t make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ready to tackle this next scientific endeavor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at least a little bit passionate about science!</a:t>
            </a:r>
          </a:p>
        </p:txBody>
      </p:sp>
    </p:spTree>
    <p:extLst>
      <p:ext uri="{BB962C8B-B14F-4D97-AF65-F5344CB8AC3E}">
        <p14:creationId xmlns:p14="http://schemas.microsoft.com/office/powerpoint/2010/main" val="36828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80F8-E619-468F-9EB2-AFE09F86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outline for your first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03020-B84B-4D94-8144-988A7AFB2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Classes, briefly</a:t>
            </a:r>
          </a:p>
          <a:p>
            <a:endParaRPr lang="en-US" dirty="0"/>
          </a:p>
          <a:p>
            <a:r>
              <a:rPr lang="en-US" dirty="0"/>
              <a:t>Rotations/choosing a lab</a:t>
            </a:r>
          </a:p>
          <a:p>
            <a:endParaRPr lang="en-US" dirty="0"/>
          </a:p>
          <a:p>
            <a:r>
              <a:rPr lang="en-US" dirty="0"/>
              <a:t>Tips for the rest of grad school</a:t>
            </a:r>
          </a:p>
        </p:txBody>
      </p:sp>
    </p:spTree>
    <p:extLst>
      <p:ext uri="{BB962C8B-B14F-4D97-AF65-F5344CB8AC3E}">
        <p14:creationId xmlns:p14="http://schemas.microsoft.com/office/powerpoint/2010/main" val="92357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0C1A-6911-4745-9536-544A8D1D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Classes: how to make the most of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7FF0-1CCF-4289-A32A-6FCC9AB7A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</a:t>
            </a:r>
            <a:r>
              <a:rPr lang="en-US" i="1" dirty="0"/>
              <a:t>not</a:t>
            </a:r>
            <a:r>
              <a:rPr lang="en-US" dirty="0"/>
              <a:t> undergrad courses; they are designed for you to learn not for you to grind and fail</a:t>
            </a:r>
          </a:p>
          <a:p>
            <a:r>
              <a:rPr lang="en-US" dirty="0"/>
              <a:t>Attend lectures (virtually)</a:t>
            </a:r>
          </a:p>
          <a:p>
            <a:r>
              <a:rPr lang="en-US" dirty="0"/>
              <a:t>Connect the themes to your research interests</a:t>
            </a:r>
          </a:p>
          <a:p>
            <a:r>
              <a:rPr lang="en-US" dirty="0"/>
              <a:t>Talk to TAs</a:t>
            </a:r>
          </a:p>
          <a:p>
            <a:r>
              <a:rPr lang="en-US" dirty="0"/>
              <a:t>Choose your optional courses wisely</a:t>
            </a:r>
          </a:p>
          <a:p>
            <a:endParaRPr lang="en-US" dirty="0"/>
          </a:p>
          <a:p>
            <a:r>
              <a:rPr lang="en-US" dirty="0"/>
              <a:t>Note that fellowships often require transcripts but are usually happy with a mix of As and Bs</a:t>
            </a:r>
          </a:p>
        </p:txBody>
      </p:sp>
    </p:spTree>
    <p:extLst>
      <p:ext uri="{BB962C8B-B14F-4D97-AF65-F5344CB8AC3E}">
        <p14:creationId xmlns:p14="http://schemas.microsoft.com/office/powerpoint/2010/main" val="20374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371B-880F-41C9-815A-5C768A9F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ideas to consider about prospective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DA05-E99A-4F47-A61B-503AD2B0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Field/methods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Be open to exploring new areas and learning new techniques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Lab environment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Collaborative, competitive, 9am-5pm, or nights and weekends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Size/age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Big/medium/small, pre-tenure/post-tenure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Your stipend is guaranteed! But always talk about how the lab handles reagent requests, model organisms, number of technicians, etc.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Prior trainees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How have they done and where have they gone?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Publication record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Does it match your expectations of yourself?</a:t>
            </a:r>
          </a:p>
        </p:txBody>
      </p:sp>
    </p:spTree>
    <p:extLst>
      <p:ext uri="{BB962C8B-B14F-4D97-AF65-F5344CB8AC3E}">
        <p14:creationId xmlns:p14="http://schemas.microsoft.com/office/powerpoint/2010/main" val="40570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8803-F576-4673-AE5B-AF76FC9F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Key questions to ask your prospective 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09FD1-CD18-4CD8-94EA-13A709A9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you looking to take on a thesis student? How many students will you take this year?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have space and money available for a Ph.D. student?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(http://projectreporter.nih.gov/reporter.cfm)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you be at Penn for the next 5-6 years? (if not tenured, or if being recruited somewhere else!)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projects are available in your lab? (Rotations/thesis)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your mentoring style? How often do you travel normally?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your expectations for your graduate students?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lab environment like?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Hours, lab jobs, lab meetings? journal clubs?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I see the lab space and meet your lab members?</a:t>
            </a:r>
          </a:p>
        </p:txBody>
      </p:sp>
    </p:spTree>
    <p:extLst>
      <p:ext uri="{BB962C8B-B14F-4D97-AF65-F5344CB8AC3E}">
        <p14:creationId xmlns:p14="http://schemas.microsoft.com/office/powerpoint/2010/main" val="34188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4823-E6F8-46C6-825B-DD930AFD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to find a mentor who will help you succeed </a:t>
            </a:r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07ABE1E-4ACD-4B9B-A71B-EF04B30B8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2" y="1594153"/>
            <a:ext cx="3423918" cy="456522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6E10F3-BF2D-4ED7-8E36-ECC5538F70A6}"/>
              </a:ext>
            </a:extLst>
          </p:cNvPr>
          <p:cNvSpPr/>
          <p:nvPr/>
        </p:nvSpPr>
        <p:spPr>
          <a:xfrm>
            <a:off x="2257425" y="2066925"/>
            <a:ext cx="1666875" cy="2057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D1658-892D-4E32-BA65-889D2B5704B1}"/>
              </a:ext>
            </a:extLst>
          </p:cNvPr>
          <p:cNvSpPr txBox="1"/>
          <p:nvPr/>
        </p:nvSpPr>
        <p:spPr>
          <a:xfrm>
            <a:off x="4551680" y="1594153"/>
            <a:ext cx="6289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your communication and work styles compatible?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Hands-on/off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Comfortable talking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Mentoring style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Academia or bust?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Willing to talk about life or just science?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Conference 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networking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Mentors outside of your 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Post-docs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(Future) committee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PIs at other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14324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1239</Words>
  <Application>Microsoft Office PowerPoint</Application>
  <PresentationFormat>Widescreen</PresentationFormat>
  <Paragraphs>156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How to Survive Grad School</vt:lpstr>
      <vt:lpstr>Disclaimers:</vt:lpstr>
      <vt:lpstr>Welcome to Penn/Philadelphia!</vt:lpstr>
      <vt:lpstr>Remember why you’re here</vt:lpstr>
      <vt:lpstr>An outline for your first year</vt:lpstr>
      <vt:lpstr>Classes: how to make the most of them</vt:lpstr>
      <vt:lpstr>Some ideas to consider about prospective labs</vt:lpstr>
      <vt:lpstr>Key questions to ask your prospective PI</vt:lpstr>
      <vt:lpstr>How to find a mentor who will help you succeed </vt:lpstr>
      <vt:lpstr>Succeeding in your rotations</vt:lpstr>
      <vt:lpstr>Time management</vt:lpstr>
      <vt:lpstr>Data management</vt:lpstr>
      <vt:lpstr>Keeping up with the literature</vt:lpstr>
      <vt:lpstr>Fellowship applications</vt:lpstr>
      <vt:lpstr>Productivity</vt:lpstr>
      <vt:lpstr>A note on finances</vt:lpstr>
      <vt:lpstr>Having fun!</vt:lpstr>
      <vt:lpstr>Your cohort will always understand your struggles</vt:lpstr>
      <vt:lpstr>Take Home Messages</vt:lpstr>
      <vt:lpstr>Some extra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Grad School</dc:title>
  <dc:creator>Hannah Richter</dc:creator>
  <cp:lastModifiedBy>Windows User</cp:lastModifiedBy>
  <cp:revision>22</cp:revision>
  <dcterms:created xsi:type="dcterms:W3CDTF">2020-08-16T22:04:27Z</dcterms:created>
  <dcterms:modified xsi:type="dcterms:W3CDTF">2021-08-16T11:51:11Z</dcterms:modified>
</cp:coreProperties>
</file>